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69" r:id="rId2"/>
    <p:sldId id="271" r:id="rId3"/>
    <p:sldId id="257" r:id="rId4"/>
    <p:sldId id="258" r:id="rId5"/>
    <p:sldId id="259" r:id="rId6"/>
    <p:sldId id="260" r:id="rId7"/>
    <p:sldId id="261" r:id="rId8"/>
    <p:sldId id="262" r:id="rId9"/>
    <p:sldId id="263" r:id="rId10"/>
    <p:sldId id="264" r:id="rId11"/>
    <p:sldId id="265" r:id="rId12"/>
    <p:sldId id="266" r:id="rId13"/>
    <p:sldId id="267"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7" d="100"/>
          <a:sy n="87" d="100"/>
        </p:scale>
        <p:origin x="-1512" y="-16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9F3F9-45AC-4C81-B210-D79B036269D2}" type="datetimeFigureOut">
              <a:rPr lang="en-GB" smtClean="0"/>
              <a:t>01/04/2020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1EBE0F-2DA2-4819-9AD3-2ABB4C768516}" type="slidenum">
              <a:rPr lang="en-GB" smtClean="0"/>
              <a:t>‹#›</a:t>
            </a:fld>
            <a:endParaRPr lang="en-GB"/>
          </a:p>
        </p:txBody>
      </p:sp>
    </p:spTree>
    <p:extLst>
      <p:ext uri="{BB962C8B-B14F-4D97-AF65-F5344CB8AC3E}">
        <p14:creationId xmlns:p14="http://schemas.microsoft.com/office/powerpoint/2010/main" val="3690670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58AAC6-C601-4C6D-B81E-9C9E09B6E4A4}"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96012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0E06348-043F-4AE8-BE3A-AF5416EFB00A}"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a:t>
            </a:r>
            <a:endParaRPr lang="en-US" dirty="0"/>
          </a:p>
        </p:txBody>
      </p:sp>
      <p:sp>
        <p:nvSpPr>
          <p:cNvPr id="7" name="Slide Number Placeholder 6"/>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3713740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FCD4BC0-0B7E-4D77-8A9D-4D2A59C4465A}"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197606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1C89A08-A536-4063-8B88-D908173A91B3}"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468737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4E9D23-72A1-43C1-AA7A-C26F49BD5F11}"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107630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0E30D76-CBFD-45D0-8B11-0D489B1EA460}" type="datetime1">
              <a:rPr lang="en-US" smtClean="0"/>
              <a:t>4/1/2020</a:t>
            </a:fld>
            <a:endParaRPr lang="en-US" dirty="0"/>
          </a:p>
        </p:txBody>
      </p:sp>
      <p:sp>
        <p:nvSpPr>
          <p:cNvPr id="4"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299490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81A973-7545-4DF6-9302-6793E383BE19}" type="datetime1">
              <a:rPr lang="en-US" smtClean="0"/>
              <a:t>4/1/2020</a:t>
            </a:fld>
            <a:endParaRPr lang="en-US" dirty="0"/>
          </a:p>
        </p:txBody>
      </p:sp>
      <p:sp>
        <p:nvSpPr>
          <p:cNvPr id="4"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3625663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A8C49-1619-4F27-8268-44E0FA3A37DD}"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3149676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FCDE3A-F071-41AE-9DF1-D8658753EB59}"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22716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FA22D14-B663-4D94-85B7-D4692DD92D47}"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281485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FE3EF8-30D5-4E0A-A215-DD06A3FB2770}"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48497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CF5884-028E-4387-B3EF-FA3A21DF6641}"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a:t>
            </a:r>
            <a:endParaRPr lang="en-US" dirty="0"/>
          </a:p>
        </p:txBody>
      </p:sp>
      <p:sp>
        <p:nvSpPr>
          <p:cNvPr id="7" name="Slide Number Placeholder 6"/>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30156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FC13C8-2925-452F-9559-DDE45D062B6C}" type="datetime1">
              <a:rPr lang="en-US" smtClean="0"/>
              <a:t>4/1/2020</a:t>
            </a:fld>
            <a:endParaRPr lang="en-US" dirty="0"/>
          </a:p>
        </p:txBody>
      </p:sp>
      <p:sp>
        <p:nvSpPr>
          <p:cNvPr id="8" name="Footer Placeholder 7"/>
          <p:cNvSpPr>
            <a:spLocks noGrp="1"/>
          </p:cNvSpPr>
          <p:nvPr>
            <p:ph type="ftr" sz="quarter" idx="11"/>
          </p:nvPr>
        </p:nvSpPr>
        <p:spPr/>
        <p:txBody>
          <a:bodyPr/>
          <a:lstStyle/>
          <a:p>
            <a:r>
              <a:rPr lang="en-US" smtClean="0"/>
              <a:t>Dr Amina Muazzam</a:t>
            </a:r>
            <a:endParaRPr lang="en-US" dirty="0"/>
          </a:p>
        </p:txBody>
      </p:sp>
      <p:sp>
        <p:nvSpPr>
          <p:cNvPr id="9" name="Slide Number Placeholder 8"/>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7542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05EBFA4-B6E4-472A-ABF6-3EF9C4830F9C}" type="datetime1">
              <a:rPr lang="en-US" smtClean="0"/>
              <a:t>4/1/2020</a:t>
            </a:fld>
            <a:endParaRPr lang="en-US" dirty="0"/>
          </a:p>
        </p:txBody>
      </p:sp>
      <p:sp>
        <p:nvSpPr>
          <p:cNvPr id="5" name="Footer Placeholder 3"/>
          <p:cNvSpPr>
            <a:spLocks noGrp="1"/>
          </p:cNvSpPr>
          <p:nvPr>
            <p:ph type="ftr" sz="quarter" idx="11"/>
          </p:nvPr>
        </p:nvSpPr>
        <p:spPr/>
        <p:txBody>
          <a:bodyPr/>
          <a:lstStyle/>
          <a:p>
            <a:r>
              <a:rPr lang="en-US" smtClean="0"/>
              <a:t>Dr Amina Muazzam</a:t>
            </a:r>
            <a:endParaRPr lang="en-US" dirty="0"/>
          </a:p>
        </p:txBody>
      </p:sp>
      <p:sp>
        <p:nvSpPr>
          <p:cNvPr id="6" name="Slide Number Placeholder 4"/>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200239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5FEDFBF-85DF-4A6F-850B-20F4141ED5FD}" type="datetime1">
              <a:rPr lang="en-US" smtClean="0"/>
              <a:t>4/1/2020</a:t>
            </a:fld>
            <a:endParaRPr lang="en-US" dirty="0"/>
          </a:p>
        </p:txBody>
      </p:sp>
      <p:sp>
        <p:nvSpPr>
          <p:cNvPr id="5" name="Footer Placeholder 2"/>
          <p:cNvSpPr>
            <a:spLocks noGrp="1"/>
          </p:cNvSpPr>
          <p:nvPr>
            <p:ph type="ftr" sz="quarter" idx="11"/>
          </p:nvPr>
        </p:nvSpPr>
        <p:spPr/>
        <p:txBody>
          <a:bodyPr/>
          <a:lstStyle/>
          <a:p>
            <a:r>
              <a:rPr lang="en-US" smtClean="0"/>
              <a:t>Dr Amina Muazzam</a:t>
            </a:r>
            <a:endParaRPr lang="en-US" dirty="0"/>
          </a:p>
        </p:txBody>
      </p:sp>
      <p:sp>
        <p:nvSpPr>
          <p:cNvPr id="6" name="Slide Number Placeholder 3"/>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239900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4E2D510-F68F-42F6-B608-B47402D7AB7D}" type="datetime1">
              <a:rPr lang="en-US" smtClean="0"/>
              <a:t>4/1/2020</a:t>
            </a:fld>
            <a:endParaRPr lang="en-US" dirty="0"/>
          </a:p>
        </p:txBody>
      </p:sp>
      <p:sp>
        <p:nvSpPr>
          <p:cNvPr id="5" name="Footer Placeholder 5"/>
          <p:cNvSpPr>
            <a:spLocks noGrp="1"/>
          </p:cNvSpPr>
          <p:nvPr>
            <p:ph type="ftr" sz="quarter" idx="11"/>
          </p:nvPr>
        </p:nvSpPr>
        <p:spPr/>
        <p:txBody>
          <a:bodyPr/>
          <a:lstStyle/>
          <a:p>
            <a:r>
              <a:rPr lang="en-US" smtClean="0"/>
              <a:t>Dr Amina Muazzam</a:t>
            </a:r>
            <a:endParaRPr lang="en-US" dirty="0"/>
          </a:p>
        </p:txBody>
      </p:sp>
      <p:sp>
        <p:nvSpPr>
          <p:cNvPr id="6" name="Slide Number Placeholder 6"/>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355940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15DF8C3-2A3D-40AB-9538-F73C2E53B9D5}"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a:t>
            </a:r>
            <a:endParaRPr lang="en-US" dirty="0"/>
          </a:p>
        </p:txBody>
      </p:sp>
      <p:sp>
        <p:nvSpPr>
          <p:cNvPr id="7" name="Slide Number Placeholder 6"/>
          <p:cNvSpPr>
            <a:spLocks noGrp="1"/>
          </p:cNvSpPr>
          <p:nvPr>
            <p:ph type="sldNum" sz="quarter" idx="12"/>
          </p:nvPr>
        </p:nvSpPr>
        <p:spPr/>
        <p:txBody>
          <a:body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106156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BF66D5-CC5E-419F-ADA4-96786FC21A52}" type="datetime1">
              <a:rPr lang="en-US" smtClean="0"/>
              <a:t>4/1/2020</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Dr Amina Muazzam</a:t>
            </a: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B86F5F3-8D97-42E7-A397-144647305B02}" type="slidenum">
              <a:rPr lang="en-US" smtClean="0"/>
              <a:pPr/>
              <a:t>‹#›</a:t>
            </a:fld>
            <a:endParaRPr lang="en-US" dirty="0"/>
          </a:p>
        </p:txBody>
      </p:sp>
    </p:spTree>
    <p:extLst>
      <p:ext uri="{BB962C8B-B14F-4D97-AF65-F5344CB8AC3E}">
        <p14:creationId xmlns:p14="http://schemas.microsoft.com/office/powerpoint/2010/main" val="136338439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6877810" cy="2133600"/>
          </a:xfrm>
        </p:spPr>
        <p:txBody>
          <a:bodyPr/>
          <a:lstStyle/>
          <a:p>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6600" dirty="0" smtClean="0"/>
              <a:t>Modeling and Stimulus Control</a:t>
            </a:r>
            <a:endParaRPr lang="en-US" sz="6600" dirty="0"/>
          </a:p>
        </p:txBody>
      </p:sp>
      <p:sp>
        <p:nvSpPr>
          <p:cNvPr id="3" name="Subtitle 2"/>
          <p:cNvSpPr>
            <a:spLocks noGrp="1"/>
          </p:cNvSpPr>
          <p:nvPr>
            <p:ph type="subTitle" idx="1"/>
          </p:nvPr>
        </p:nvSpPr>
        <p:spPr>
          <a:xfrm>
            <a:off x="866442" y="2362200"/>
            <a:ext cx="6620968" cy="3276600"/>
          </a:xfrm>
        </p:spPr>
        <p:txBody>
          <a:bodyPr/>
          <a:lstStyle/>
          <a:p>
            <a:r>
              <a:rPr lang="en-US" dirty="0" smtClean="0"/>
              <a:t>Observational Learning therapeutic technique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048000"/>
            <a:ext cx="8077200" cy="3215280"/>
          </a:xfrm>
          <a:prstGeom prst="rect">
            <a:avLst/>
          </a:prstGeom>
        </p:spPr>
      </p:pic>
      <p:sp>
        <p:nvSpPr>
          <p:cNvPr id="4" name="Date Placeholder 3"/>
          <p:cNvSpPr>
            <a:spLocks noGrp="1"/>
          </p:cNvSpPr>
          <p:nvPr>
            <p:ph type="dt" sz="half" idx="10"/>
          </p:nvPr>
        </p:nvSpPr>
        <p:spPr/>
        <p:txBody>
          <a:bodyPr/>
          <a:lstStyle/>
          <a:p>
            <a:fld id="{41710735-F4A8-48CD-BCCA-240359068FB2}"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7" name="Slide Number Placeholder 6"/>
          <p:cNvSpPr>
            <a:spLocks noGrp="1"/>
          </p:cNvSpPr>
          <p:nvPr>
            <p:ph type="sldNum" sz="quarter" idx="12"/>
          </p:nvPr>
        </p:nvSpPr>
        <p:spPr/>
        <p:txBody>
          <a:bodyPr/>
          <a:lstStyle/>
          <a:p>
            <a:fld id="{4B86F5F3-8D97-42E7-A397-144647305B02}" type="slidenum">
              <a:rPr lang="en-US" smtClean="0"/>
              <a:pPr/>
              <a:t>1</a:t>
            </a:fld>
            <a:endParaRPr lang="en-US" dirty="0"/>
          </a:p>
        </p:txBody>
      </p:sp>
    </p:spTree>
    <p:extLst>
      <p:ext uri="{BB962C8B-B14F-4D97-AF65-F5344CB8AC3E}">
        <p14:creationId xmlns:p14="http://schemas.microsoft.com/office/powerpoint/2010/main" val="2914576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pPr algn="l"/>
            <a:r>
              <a:rPr lang="en-US" sz="3200" dirty="0" smtClean="0"/>
              <a:t>Continue…</a:t>
            </a:r>
            <a:endParaRPr lang="en-US" sz="3200" dirty="0"/>
          </a:p>
        </p:txBody>
      </p:sp>
      <p:sp>
        <p:nvSpPr>
          <p:cNvPr id="3" name="Content Placeholder 2"/>
          <p:cNvSpPr>
            <a:spLocks noGrp="1"/>
          </p:cNvSpPr>
          <p:nvPr>
            <p:ph idx="1"/>
          </p:nvPr>
        </p:nvSpPr>
        <p:spPr>
          <a:xfrm>
            <a:off x="827700" y="838201"/>
            <a:ext cx="6711654" cy="5638799"/>
          </a:xfrm>
        </p:spPr>
        <p:txBody>
          <a:bodyPr>
            <a:normAutofit lnSpcReduction="10000"/>
          </a:bodyPr>
          <a:lstStyle/>
          <a:p>
            <a:r>
              <a:rPr lang="en-US" b="1" dirty="0"/>
              <a:t>Live Modeling </a:t>
            </a:r>
            <a:r>
              <a:rPr lang="en-US" b="1" dirty="0" smtClean="0"/>
              <a:t>- </a:t>
            </a:r>
            <a:r>
              <a:rPr lang="en-US" dirty="0" smtClean="0"/>
              <a:t>Live </a:t>
            </a:r>
            <a:r>
              <a:rPr lang="en-US" dirty="0"/>
              <a:t>modeling refers to watching a real person, usually the therapist, perform the desired behavior the client has chosen to learn. For example, the therapist might model good telephone manners for a client who wants a job in a field that requires frequent telephone contact with customers</a:t>
            </a:r>
            <a:r>
              <a:rPr lang="en-US" dirty="0" smtClean="0"/>
              <a:t>.</a:t>
            </a:r>
          </a:p>
          <a:p>
            <a:r>
              <a:rPr lang="en-US" b="1" dirty="0"/>
              <a:t>Symbolic </a:t>
            </a:r>
            <a:r>
              <a:rPr lang="en-US" b="1" dirty="0" smtClean="0"/>
              <a:t>modeling – </a:t>
            </a:r>
            <a:r>
              <a:rPr lang="en-US" dirty="0" smtClean="0"/>
              <a:t>symbolic modeling includes </a:t>
            </a:r>
            <a:r>
              <a:rPr lang="en-US" dirty="0"/>
              <a:t>filmed or videotaped models demonstrating the desired behavior</a:t>
            </a:r>
            <a:r>
              <a:rPr lang="en-US" dirty="0" smtClean="0"/>
              <a:t>.</a:t>
            </a:r>
          </a:p>
          <a:p>
            <a:r>
              <a:rPr lang="en-US" dirty="0"/>
              <a:t> </a:t>
            </a:r>
            <a:r>
              <a:rPr lang="en-US" b="1" dirty="0"/>
              <a:t>participant </a:t>
            </a:r>
            <a:r>
              <a:rPr lang="en-US" b="1" dirty="0" smtClean="0"/>
              <a:t>modeling- </a:t>
            </a:r>
            <a:r>
              <a:rPr lang="en-US" dirty="0" smtClean="0"/>
              <a:t>In </a:t>
            </a:r>
            <a:r>
              <a:rPr lang="en-US" dirty="0"/>
              <a:t>participant </a:t>
            </a:r>
            <a:r>
              <a:rPr lang="en-US" dirty="0" smtClean="0"/>
              <a:t>modeling the </a:t>
            </a:r>
            <a:r>
              <a:rPr lang="en-US" dirty="0"/>
              <a:t>therapist models anxiety-evoking behaviors for the client, and then prompts the client to engage in the behavior. The client first watches as the therapist approaches the feared object, and then approaches the object in steps or stages with the therapist's encouragement and support. This type of modeling is often used in the treatment of specific phobias. </a:t>
            </a:r>
            <a:endParaRPr lang="en-US" dirty="0" smtClean="0"/>
          </a:p>
          <a:p>
            <a:endParaRPr lang="en-US" dirty="0"/>
          </a:p>
        </p:txBody>
      </p:sp>
      <p:sp>
        <p:nvSpPr>
          <p:cNvPr id="4" name="Date Placeholder 3"/>
          <p:cNvSpPr>
            <a:spLocks noGrp="1"/>
          </p:cNvSpPr>
          <p:nvPr>
            <p:ph type="dt" sz="half" idx="10"/>
          </p:nvPr>
        </p:nvSpPr>
        <p:spPr/>
        <p:txBody>
          <a:bodyPr/>
          <a:lstStyle/>
          <a:p>
            <a:fld id="{1084508E-C44A-4E64-AFE4-FC7F902EAFBA}"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10</a:t>
            </a:fld>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1447800"/>
            <a:ext cx="6634096" cy="4419600"/>
          </a:xfrm>
          <a:prstGeom prst="rect">
            <a:avLst/>
          </a:prstGeom>
        </p:spPr>
      </p:pic>
      <p:sp>
        <p:nvSpPr>
          <p:cNvPr id="2" name="Title 1"/>
          <p:cNvSpPr>
            <a:spLocks noGrp="1"/>
          </p:cNvSpPr>
          <p:nvPr>
            <p:ph type="title"/>
          </p:nvPr>
        </p:nvSpPr>
        <p:spPr>
          <a:xfrm>
            <a:off x="457200" y="381000"/>
            <a:ext cx="7243696" cy="1143000"/>
          </a:xfrm>
        </p:spPr>
        <p:txBody>
          <a:bodyPr>
            <a:normAutofit/>
          </a:bodyPr>
          <a:lstStyle/>
          <a:p>
            <a:r>
              <a:rPr lang="en-US" sz="1600" b="1" dirty="0"/>
              <a:t>Young girls in a ballet dancing class. The instructors are serving as live models, showing the girls a behavior that they are to imitate and practice. This is an example of learning through modeling.</a:t>
            </a:r>
            <a:r>
              <a:rPr lang="en-US" sz="1600" dirty="0"/>
              <a:t/>
            </a:r>
            <a:br>
              <a:rPr lang="en-US" sz="1600" dirty="0"/>
            </a:br>
            <a:endParaRPr lang="en-US" sz="1600" dirty="0"/>
          </a:p>
        </p:txBody>
      </p:sp>
      <p:sp>
        <p:nvSpPr>
          <p:cNvPr id="3" name="Content Placeholder 2"/>
          <p:cNvSpPr>
            <a:spLocks noGrp="1"/>
          </p:cNvSpPr>
          <p:nvPr>
            <p:ph idx="1"/>
          </p:nvPr>
        </p:nvSpPr>
        <p:spPr>
          <a:xfrm>
            <a:off x="1254952" y="5867400"/>
            <a:ext cx="6634096" cy="838200"/>
          </a:xfrm>
        </p:spPr>
        <p:txBody>
          <a:bodyPr>
            <a:normAutofit/>
          </a:bodyPr>
          <a:lstStyle/>
          <a:p>
            <a:pPr marL="914416" lvl="2" indent="0">
              <a:buNone/>
            </a:pPr>
            <a:endParaRPr lang="en-US" dirty="0" smtClean="0"/>
          </a:p>
          <a:p>
            <a:pPr lvl="2">
              <a:buNone/>
            </a:pPr>
            <a:r>
              <a:rPr lang="en-US" dirty="0"/>
              <a:t>(Bob Krist/CORBIS. Photo reproduced by permission</a:t>
            </a:r>
            <a:r>
              <a:rPr lang="en-US" dirty="0" smtClean="0"/>
              <a:t>.)</a:t>
            </a:r>
            <a:endParaRPr lang="en-US" dirty="0"/>
          </a:p>
          <a:p>
            <a:pPr lvl="2">
              <a:buNone/>
            </a:pPr>
            <a:endParaRPr lang="en-US" dirty="0" smtClean="0"/>
          </a:p>
        </p:txBody>
      </p:sp>
      <p:sp>
        <p:nvSpPr>
          <p:cNvPr id="5" name="Date Placeholder 4"/>
          <p:cNvSpPr>
            <a:spLocks noGrp="1"/>
          </p:cNvSpPr>
          <p:nvPr>
            <p:ph type="dt" sz="half" idx="10"/>
          </p:nvPr>
        </p:nvSpPr>
        <p:spPr/>
        <p:txBody>
          <a:bodyPr/>
          <a:lstStyle/>
          <a:p>
            <a:fld id="{72DA780C-6BBD-4112-8B6B-CC0693335A55}"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a:t>
            </a:r>
            <a:endParaRPr lang="en-US" dirty="0"/>
          </a:p>
        </p:txBody>
      </p:sp>
      <p:sp>
        <p:nvSpPr>
          <p:cNvPr id="7" name="Slide Number Placeholder 6"/>
          <p:cNvSpPr>
            <a:spLocks noGrp="1"/>
          </p:cNvSpPr>
          <p:nvPr>
            <p:ph type="sldNum" sz="quarter" idx="12"/>
          </p:nvPr>
        </p:nvSpPr>
        <p:spPr/>
        <p:txBody>
          <a:bodyPr/>
          <a:lstStyle/>
          <a:p>
            <a:fld id="{4B86F5F3-8D97-42E7-A397-144647305B02}" type="slidenum">
              <a:rPr lang="en-US" smtClean="0"/>
              <a:pPr/>
              <a:t>11</a:t>
            </a:fld>
            <a:endParaRPr lang="en-US"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smtClean="0"/>
              <a:t>Continue…..</a:t>
            </a:r>
            <a:endParaRPr lang="en-US" sz="3200" dirty="0"/>
          </a:p>
        </p:txBody>
      </p:sp>
      <p:sp>
        <p:nvSpPr>
          <p:cNvPr id="3" name="Content Placeholder 2"/>
          <p:cNvSpPr>
            <a:spLocks noGrp="1"/>
          </p:cNvSpPr>
          <p:nvPr>
            <p:ph idx="1"/>
          </p:nvPr>
        </p:nvSpPr>
        <p:spPr>
          <a:xfrm>
            <a:off x="457200" y="1524000"/>
            <a:ext cx="8229600" cy="48006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Rectangle 3"/>
          <p:cNvSpPr/>
          <p:nvPr/>
        </p:nvSpPr>
        <p:spPr>
          <a:xfrm>
            <a:off x="574765" y="1473926"/>
            <a:ext cx="6557553" cy="5109091"/>
          </a:xfrm>
          <a:prstGeom prst="rect">
            <a:avLst/>
          </a:prstGeom>
        </p:spPr>
        <p:txBody>
          <a:bodyPr wrap="square">
            <a:spAutoFit/>
          </a:bodyPr>
          <a:lstStyle/>
          <a:p>
            <a:r>
              <a:rPr lang="en-US" sz="2000" b="1" dirty="0" smtClean="0"/>
              <a:t>Covert </a:t>
            </a:r>
            <a:r>
              <a:rPr lang="en-US" sz="2000" b="1" dirty="0"/>
              <a:t>modeling - </a:t>
            </a:r>
            <a:r>
              <a:rPr lang="en-US" dirty="0" smtClean="0"/>
              <a:t>In covert modeling  clients </a:t>
            </a:r>
            <a:r>
              <a:rPr lang="en-US" dirty="0"/>
              <a:t>are asked to use their </a:t>
            </a:r>
            <a:r>
              <a:rPr lang="en-US" dirty="0" smtClean="0"/>
              <a:t>imagination</a:t>
            </a:r>
            <a:r>
              <a:rPr lang="en-US" dirty="0"/>
              <a:t>, visualizing a particular behavior as the therapist describes the imaginary situation in detail</a:t>
            </a:r>
            <a:r>
              <a:rPr lang="en-US" dirty="0" smtClean="0"/>
              <a:t>.</a:t>
            </a:r>
          </a:p>
          <a:p>
            <a:endParaRPr lang="en-US" dirty="0" smtClean="0"/>
          </a:p>
          <a:p>
            <a:r>
              <a:rPr lang="en-US" b="1" dirty="0" smtClean="0"/>
              <a:t>Role-playing - </a:t>
            </a:r>
            <a:r>
              <a:rPr lang="en-US" dirty="0" smtClean="0"/>
              <a:t>Role-playing </a:t>
            </a:r>
            <a:r>
              <a:rPr lang="en-US" dirty="0"/>
              <a:t>is a technique that allows the client opportunities to imitate the modeled behaviors, which strengthens what has been learned. Role-play can be defined as practice or behavior </a:t>
            </a:r>
            <a:r>
              <a:rPr lang="en-US" dirty="0" smtClean="0"/>
              <a:t>rehearsal.</a:t>
            </a:r>
            <a:endParaRPr lang="en-US" dirty="0"/>
          </a:p>
          <a:p>
            <a:endParaRPr lang="en-US" dirty="0" smtClean="0"/>
          </a:p>
          <a:p>
            <a:r>
              <a:rPr lang="en-US" dirty="0"/>
              <a:t>Role-play can also be used for modeling, in that the therapist may role-play certain situations with clients. During practice, the therapist frequently coaches, prompts, and shapes the client's enactment of the behavior so that the rehearsals can come increasingly close to the desired behavior.</a:t>
            </a:r>
          </a:p>
          <a:p>
            <a:endParaRPr lang="en-US" dirty="0"/>
          </a:p>
          <a:p>
            <a:endParaRPr lang="en-US" dirty="0"/>
          </a:p>
        </p:txBody>
      </p:sp>
      <p:sp>
        <p:nvSpPr>
          <p:cNvPr id="5" name="Date Placeholder 4"/>
          <p:cNvSpPr>
            <a:spLocks noGrp="1"/>
          </p:cNvSpPr>
          <p:nvPr>
            <p:ph type="dt" sz="half" idx="10"/>
          </p:nvPr>
        </p:nvSpPr>
        <p:spPr/>
        <p:txBody>
          <a:bodyPr/>
          <a:lstStyle/>
          <a:p>
            <a:fld id="{8ADAF437-1D21-4E55-BC41-7CAC4F813C0D}"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a:t>
            </a:r>
            <a:endParaRPr lang="en-US" dirty="0"/>
          </a:p>
        </p:txBody>
      </p:sp>
      <p:sp>
        <p:nvSpPr>
          <p:cNvPr id="7" name="Slide Number Placeholder 6"/>
          <p:cNvSpPr>
            <a:spLocks noGrp="1"/>
          </p:cNvSpPr>
          <p:nvPr>
            <p:ph type="sldNum" sz="quarter" idx="12"/>
          </p:nvPr>
        </p:nvSpPr>
        <p:spPr/>
        <p:txBody>
          <a:bodyPr/>
          <a:lstStyle/>
          <a:p>
            <a:fld id="{4B86F5F3-8D97-42E7-A397-144647305B02}" type="slidenum">
              <a:rPr lang="en-US" smtClean="0"/>
              <a:pPr/>
              <a:t>12</a:t>
            </a:fld>
            <a:endParaRPr lang="en-US" dirty="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58200" cy="1085088"/>
          </a:xfrm>
        </p:spPr>
        <p:txBody>
          <a:bodyPr>
            <a:normAutofit/>
          </a:bodyPr>
          <a:lstStyle/>
          <a:p>
            <a:r>
              <a:rPr lang="en-US" sz="3200" dirty="0"/>
              <a:t>Stimulus Control</a:t>
            </a:r>
          </a:p>
        </p:txBody>
      </p:sp>
      <p:sp>
        <p:nvSpPr>
          <p:cNvPr id="3" name="Content Placeholder 2"/>
          <p:cNvSpPr>
            <a:spLocks noGrp="1"/>
          </p:cNvSpPr>
          <p:nvPr>
            <p:ph idx="1"/>
          </p:nvPr>
        </p:nvSpPr>
        <p:spPr>
          <a:xfrm>
            <a:off x="827700" y="1295401"/>
            <a:ext cx="6711654" cy="4495799"/>
          </a:xfrm>
        </p:spPr>
        <p:txBody>
          <a:bodyPr>
            <a:normAutofit fontScale="77500" lnSpcReduction="20000"/>
          </a:bodyPr>
          <a:lstStyle/>
          <a:p>
            <a:r>
              <a:rPr lang="en-US" dirty="0" smtClean="0"/>
              <a:t>Stimulus control </a:t>
            </a:r>
            <a:r>
              <a:rPr lang="en-US" dirty="0"/>
              <a:t>i</a:t>
            </a:r>
            <a:r>
              <a:rPr lang="en-US" dirty="0" smtClean="0"/>
              <a:t>s </a:t>
            </a:r>
            <a:r>
              <a:rPr lang="en-US" dirty="0"/>
              <a:t>a method of reducing negative or maladaptive behaviors based on the principals of respondents (or classical conditioning) learning. Briefly, by conceptualizing on the conditioning relationship between a stimulus and a response and modifying the stimulus, it is possible to break the stimulus response relationship</a:t>
            </a:r>
            <a:r>
              <a:rPr lang="en-US" dirty="0" smtClean="0"/>
              <a:t>.</a:t>
            </a:r>
          </a:p>
          <a:p>
            <a:r>
              <a:rPr lang="en-US" dirty="0"/>
              <a:t>Stimulus control can be used to modify many health behaviors. For example, stimulus control can be used to treat insomnia. Normally, a bed is unconditionally connected to sleep. However, for insomnia, the bed often becomes associated with wakefulness. This generally occurs through the pairing of bed (the unconditioned stimulus) with other ”awake” behaviors like reading, watching television, or working on the computer. Thus, bed becomes conditionally  connected to wakefulness. Stimulus control would be useful to break the connection between bed and other behaviors. </a:t>
            </a:r>
          </a:p>
          <a:p>
            <a:r>
              <a:rPr lang="en-US" dirty="0"/>
              <a:t>Stimulus control can also be used to modify dieting behavior. As with nicotine eliciting craving for more cigarettes, food can elicit craving for more food. Often, eating is paired with other conditioned stimuli such as certain times of day, certain groups of people, and certain settings</a:t>
            </a:r>
          </a:p>
          <a:p>
            <a:pPr marL="0" indent="0">
              <a:buNone/>
            </a:pPr>
            <a:endParaRPr lang="en-US" dirty="0" smtClean="0"/>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393937A9-7760-4C05-A726-E51A05C8C313}"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13</a:t>
            </a:fld>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239000" cy="914400"/>
          </a:xfrm>
        </p:spPr>
        <p:txBody>
          <a:bodyPr>
            <a:normAutofit fontScale="90000"/>
          </a:bodyPr>
          <a:lstStyle/>
          <a:p>
            <a:r>
              <a:rPr lang="en-US" sz="3200" dirty="0"/>
              <a:t>Stimulus </a:t>
            </a:r>
            <a:r>
              <a:rPr lang="en-US" sz="3200" dirty="0" smtClean="0"/>
              <a:t>Control treatment of Insomnia</a:t>
            </a:r>
            <a:endParaRPr lang="en-US" sz="3200" dirty="0"/>
          </a:p>
        </p:txBody>
      </p:sp>
      <p:sp>
        <p:nvSpPr>
          <p:cNvPr id="3" name="Content Placeholder 2"/>
          <p:cNvSpPr>
            <a:spLocks noGrp="1"/>
          </p:cNvSpPr>
          <p:nvPr>
            <p:ph idx="1"/>
          </p:nvPr>
        </p:nvSpPr>
        <p:spPr>
          <a:xfrm>
            <a:off x="827700" y="1676400"/>
            <a:ext cx="6711654" cy="4114800"/>
          </a:xfrm>
        </p:spPr>
        <p:txBody>
          <a:bodyPr>
            <a:normAutofit/>
          </a:bodyPr>
          <a:lstStyle/>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00" y="1752600"/>
            <a:ext cx="6711654" cy="4953000"/>
          </a:xfrm>
          <a:prstGeom prst="rect">
            <a:avLst/>
          </a:prstGeom>
        </p:spPr>
      </p:pic>
      <p:sp>
        <p:nvSpPr>
          <p:cNvPr id="4" name="Date Placeholder 3"/>
          <p:cNvSpPr>
            <a:spLocks noGrp="1"/>
          </p:cNvSpPr>
          <p:nvPr>
            <p:ph type="dt" sz="half" idx="10"/>
          </p:nvPr>
        </p:nvSpPr>
        <p:spPr/>
        <p:txBody>
          <a:bodyPr/>
          <a:lstStyle/>
          <a:p>
            <a:fld id="{265878D2-4AA4-44C9-8F18-B07BF5F595C6}"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a:t>
            </a:r>
            <a:endParaRPr lang="en-US" dirty="0"/>
          </a:p>
        </p:txBody>
      </p:sp>
      <p:sp>
        <p:nvSpPr>
          <p:cNvPr id="7" name="Slide Number Placeholder 6"/>
          <p:cNvSpPr>
            <a:spLocks noGrp="1"/>
          </p:cNvSpPr>
          <p:nvPr>
            <p:ph type="sldNum" sz="quarter" idx="12"/>
          </p:nvPr>
        </p:nvSpPr>
        <p:spPr/>
        <p:txBody>
          <a:bodyPr/>
          <a:lstStyle/>
          <a:p>
            <a:fld id="{4B86F5F3-8D97-42E7-A397-144647305B02}" type="slidenum">
              <a:rPr lang="en-US" smtClean="0"/>
              <a:pPr/>
              <a:t>14</a:t>
            </a:fld>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1"/>
            <a:ext cx="8458200" cy="2514600"/>
          </a:xfrm>
        </p:spPr>
        <p:txBody>
          <a:bodyPr/>
          <a:lstStyle/>
          <a:p>
            <a:r>
              <a:rPr lang="en-US" dirty="0" smtClean="0"/>
              <a:t>Modeling and Stimulus Control</a:t>
            </a:r>
            <a:endParaRPr lang="en-US" dirty="0"/>
          </a:p>
        </p:txBody>
      </p:sp>
      <p:sp>
        <p:nvSpPr>
          <p:cNvPr id="3" name="Subtitle 2"/>
          <p:cNvSpPr>
            <a:spLocks noGrp="1"/>
          </p:cNvSpPr>
          <p:nvPr>
            <p:ph type="subTitle" idx="1"/>
          </p:nvPr>
        </p:nvSpPr>
        <p:spPr/>
        <p:txBody>
          <a:bodyPr/>
          <a:lstStyle/>
          <a:p>
            <a:pPr algn="r"/>
            <a:r>
              <a:rPr lang="en-US" dirty="0" err="1" smtClean="0">
                <a:solidFill>
                  <a:schemeClr val="tx1"/>
                </a:solidFill>
              </a:rPr>
              <a:t>Dr</a:t>
            </a:r>
            <a:r>
              <a:rPr lang="en-US" dirty="0" smtClean="0">
                <a:solidFill>
                  <a:schemeClr val="tx1"/>
                </a:solidFill>
              </a:rPr>
              <a:t> </a:t>
            </a:r>
            <a:r>
              <a:rPr lang="en-US" dirty="0" err="1" smtClean="0">
                <a:solidFill>
                  <a:schemeClr val="tx1"/>
                </a:solidFill>
              </a:rPr>
              <a:t>Amina</a:t>
            </a:r>
            <a:r>
              <a:rPr lang="en-US" dirty="0" smtClean="0">
                <a:solidFill>
                  <a:schemeClr val="tx1"/>
                </a:solidFill>
              </a:rPr>
              <a:t> </a:t>
            </a:r>
            <a:r>
              <a:rPr lang="en-US" dirty="0" err="1" smtClean="0">
                <a:solidFill>
                  <a:schemeClr val="tx1"/>
                </a:solidFill>
              </a:rPr>
              <a:t>Muazzam</a:t>
            </a:r>
            <a:endParaRPr lang="en-US" dirty="0">
              <a:solidFill>
                <a:schemeClr val="tx1"/>
              </a:solidFill>
            </a:endParaRPr>
          </a:p>
        </p:txBody>
      </p:sp>
      <p:sp>
        <p:nvSpPr>
          <p:cNvPr id="4" name="Date Placeholder 3"/>
          <p:cNvSpPr>
            <a:spLocks noGrp="1"/>
          </p:cNvSpPr>
          <p:nvPr>
            <p:ph type="dt" sz="half" idx="10"/>
          </p:nvPr>
        </p:nvSpPr>
        <p:spPr/>
        <p:txBody>
          <a:bodyPr/>
          <a:lstStyle/>
          <a:p>
            <a:fld id="{31370414-808F-422F-9103-E5E9407BA14C}"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2</a:t>
            </a:fld>
            <a:endParaRPr lang="en-US" dirty="0"/>
          </a:p>
        </p:txBody>
      </p:sp>
    </p:spTree>
    <p:extLst>
      <p:ext uri="{BB962C8B-B14F-4D97-AF65-F5344CB8AC3E}">
        <p14:creationId xmlns:p14="http://schemas.microsoft.com/office/powerpoint/2010/main" val="1464894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Introduction </a:t>
            </a:r>
            <a:endParaRPr lang="en-US" sz="3200" dirty="0"/>
          </a:p>
        </p:txBody>
      </p:sp>
      <p:sp>
        <p:nvSpPr>
          <p:cNvPr id="3" name="Content Placeholder 2"/>
          <p:cNvSpPr>
            <a:spLocks noGrp="1"/>
          </p:cNvSpPr>
          <p:nvPr>
            <p:ph idx="1"/>
          </p:nvPr>
        </p:nvSpPr>
        <p:spPr>
          <a:xfrm>
            <a:off x="827700" y="1447801"/>
            <a:ext cx="6711654" cy="4800606"/>
          </a:xfrm>
        </p:spPr>
        <p:txBody>
          <a:bodyPr>
            <a:normAutofit fontScale="85000" lnSpcReduction="10000"/>
          </a:bodyPr>
          <a:lstStyle/>
          <a:p>
            <a:r>
              <a:rPr lang="en-US" sz="3600" dirty="0"/>
              <a:t>The process of learning by watching others; a therapeutic technique used to effect behavioral </a:t>
            </a:r>
            <a:r>
              <a:rPr lang="en-US" sz="3600" dirty="0" smtClean="0"/>
              <a:t>change. The </a:t>
            </a:r>
            <a:r>
              <a:rPr lang="en-US" sz="3600" dirty="0"/>
              <a:t>use of modeling in psychotherapy was influenced by the research of social learning theorist Albert Bandura, who studied observational learning in children, particularly in relation to aggression. </a:t>
            </a:r>
          </a:p>
        </p:txBody>
      </p:sp>
      <p:sp>
        <p:nvSpPr>
          <p:cNvPr id="4" name="Date Placeholder 3"/>
          <p:cNvSpPr>
            <a:spLocks noGrp="1"/>
          </p:cNvSpPr>
          <p:nvPr>
            <p:ph type="dt" sz="half" idx="10"/>
          </p:nvPr>
        </p:nvSpPr>
        <p:spPr/>
        <p:txBody>
          <a:bodyPr/>
          <a:lstStyle/>
          <a:p>
            <a:fld id="{E772A062-2FFC-4D9E-8FE9-1D999C6821B1}"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Definition</a:t>
            </a:r>
            <a:r>
              <a:rPr lang="en-US" dirty="0" smtClean="0"/>
              <a:t> </a:t>
            </a:r>
            <a:endParaRPr lang="en-US" dirty="0"/>
          </a:p>
        </p:txBody>
      </p:sp>
      <p:sp>
        <p:nvSpPr>
          <p:cNvPr id="3" name="Content Placeholder 2"/>
          <p:cNvSpPr>
            <a:spLocks noGrp="1"/>
          </p:cNvSpPr>
          <p:nvPr>
            <p:ph idx="1"/>
          </p:nvPr>
        </p:nvSpPr>
        <p:spPr>
          <a:xfrm>
            <a:off x="827700" y="1676401"/>
            <a:ext cx="6711654" cy="4572006"/>
          </a:xfrm>
        </p:spPr>
        <p:txBody>
          <a:bodyPr>
            <a:normAutofit fontScale="77500" lnSpcReduction="20000"/>
          </a:bodyPr>
          <a:lstStyle/>
          <a:p>
            <a:r>
              <a:rPr lang="en-US" sz="3600" dirty="0"/>
              <a:t>Modeling, which is also called observational learning or imitation, is a behaviorally based procedure that involves the use of live or symbolic models to demonstrate a particular behavior, thought, or attitude that a client may want to acquire or change. Modeling is sometimes called vicarious learning, because the client need not actually perform the behavior in order to learn it.</a:t>
            </a:r>
          </a:p>
        </p:txBody>
      </p:sp>
      <p:sp>
        <p:nvSpPr>
          <p:cNvPr id="4" name="Date Placeholder 3"/>
          <p:cNvSpPr>
            <a:spLocks noGrp="1"/>
          </p:cNvSpPr>
          <p:nvPr>
            <p:ph type="dt" sz="half" idx="10"/>
          </p:nvPr>
        </p:nvSpPr>
        <p:spPr/>
        <p:txBody>
          <a:bodyPr/>
          <a:lstStyle/>
          <a:p>
            <a:fld id="{DEDCEC2F-AA2F-4DE3-A90D-F602BE0157B0}"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4</a:t>
            </a:fld>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Purpose</a:t>
            </a:r>
          </a:p>
        </p:txBody>
      </p:sp>
      <p:sp>
        <p:nvSpPr>
          <p:cNvPr id="3" name="Content Placeholder 2"/>
          <p:cNvSpPr>
            <a:spLocks noGrp="1"/>
          </p:cNvSpPr>
          <p:nvPr>
            <p:ph idx="1"/>
          </p:nvPr>
        </p:nvSpPr>
        <p:spPr>
          <a:xfrm>
            <a:off x="827700" y="1295401"/>
            <a:ext cx="6711654" cy="4800600"/>
          </a:xfrm>
        </p:spPr>
        <p:txBody>
          <a:bodyPr>
            <a:noAutofit/>
          </a:bodyPr>
          <a:lstStyle/>
          <a:p>
            <a:r>
              <a:rPr lang="en-US" sz="2400" dirty="0"/>
              <a:t>Modeling therapy is based on social learning theory. This theory emphasizes the importance of learning from observing and imitating role models, and learning about rewards and punishments that follow behavior. The technique has been used to eliminate unwanted behaviors, reduce excessive fears, facilitate learning of social behaviors, and many more. Modeling may be used either to strengthen or to weaken previously learned behaviors.</a:t>
            </a:r>
            <a:endParaRPr lang="en-US" sz="2400" dirty="0" smtClean="0"/>
          </a:p>
        </p:txBody>
      </p:sp>
      <p:sp>
        <p:nvSpPr>
          <p:cNvPr id="4" name="Date Placeholder 3"/>
          <p:cNvSpPr>
            <a:spLocks noGrp="1"/>
          </p:cNvSpPr>
          <p:nvPr>
            <p:ph type="dt" sz="half" idx="10"/>
          </p:nvPr>
        </p:nvSpPr>
        <p:spPr/>
        <p:txBody>
          <a:bodyPr/>
          <a:lstStyle/>
          <a:p>
            <a:fld id="{CB344392-309A-41D0-A51C-946379868E74}"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5</a:t>
            </a:fld>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Continue….</a:t>
            </a:r>
            <a:endParaRPr lang="en-US" sz="3200" dirty="0"/>
          </a:p>
        </p:txBody>
      </p:sp>
      <p:sp>
        <p:nvSpPr>
          <p:cNvPr id="3" name="Content Placeholder 2"/>
          <p:cNvSpPr>
            <a:spLocks noGrp="1"/>
          </p:cNvSpPr>
          <p:nvPr>
            <p:ph idx="1"/>
          </p:nvPr>
        </p:nvSpPr>
        <p:spPr>
          <a:xfrm>
            <a:off x="827700" y="1143001"/>
            <a:ext cx="6711654" cy="4572000"/>
          </a:xfrm>
        </p:spPr>
        <p:txBody>
          <a:bodyPr>
            <a:normAutofit lnSpcReduction="10000"/>
          </a:bodyPr>
          <a:lstStyle/>
          <a:p>
            <a:pPr marL="0" indent="0">
              <a:buNone/>
            </a:pPr>
            <a:endParaRPr lang="en-US" dirty="0"/>
          </a:p>
          <a:p>
            <a:pPr marL="0" indent="0">
              <a:buNone/>
            </a:pPr>
            <a:r>
              <a:rPr lang="en-US" dirty="0"/>
              <a:t>Several factors increase the effectiveness of modeling therapy in changing behaviors. Modeling effects have been shown to be more powerful when:</a:t>
            </a:r>
          </a:p>
          <a:p>
            <a:r>
              <a:rPr lang="en-US" dirty="0"/>
              <a:t>		</a:t>
            </a:r>
            <a:r>
              <a:rPr lang="en-US" dirty="0" smtClean="0"/>
              <a:t>The </a:t>
            </a:r>
            <a:r>
              <a:rPr lang="en-US" dirty="0"/>
              <a:t>model is highly skilled in enacting the behavior; is likable or admirable; is friendly; is the same sex and age; and is rewarded immediately for the performance of the particular behavior.</a:t>
            </a:r>
          </a:p>
          <a:p>
            <a:r>
              <a:rPr lang="en-US" dirty="0"/>
              <a:t>	</a:t>
            </a:r>
            <a:r>
              <a:rPr lang="en-US" dirty="0" smtClean="0"/>
              <a:t>	The </a:t>
            </a:r>
            <a:r>
              <a:rPr lang="en-US" dirty="0"/>
              <a:t>target behavior is clearly demonstrated with very few unnecessary details; is presented from the least to the most difficult level of behavior; and several different models are used to perform the same behavior</a:t>
            </a:r>
          </a:p>
          <a:p>
            <a:endParaRPr lang="en-US" dirty="0" smtClean="0"/>
          </a:p>
          <a:p>
            <a:endParaRPr lang="en-US" dirty="0"/>
          </a:p>
          <a:p>
            <a:endParaRPr lang="en-US" dirty="0" smtClean="0"/>
          </a:p>
        </p:txBody>
      </p:sp>
      <p:sp>
        <p:nvSpPr>
          <p:cNvPr id="4" name="Date Placeholder 3"/>
          <p:cNvSpPr>
            <a:spLocks noGrp="1"/>
          </p:cNvSpPr>
          <p:nvPr>
            <p:ph type="dt" sz="half" idx="10"/>
          </p:nvPr>
        </p:nvSpPr>
        <p:spPr/>
        <p:txBody>
          <a:bodyPr/>
          <a:lstStyle/>
          <a:p>
            <a:fld id="{1C39E0BC-F8CD-4114-9312-9BBC594A8A53}"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6</a:t>
            </a:fld>
            <a:endParaRPr lang="en-US"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Modelling Process</a:t>
            </a:r>
            <a:endParaRPr lang="en-US" sz="3200"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0" indent="0">
              <a:buNone/>
            </a:pPr>
            <a:endParaRPr lang="en-US" dirty="0" smtClean="0"/>
          </a:p>
        </p:txBody>
      </p:sp>
      <p:sp>
        <p:nvSpPr>
          <p:cNvPr id="4" name="Rectangle 3"/>
          <p:cNvSpPr/>
          <p:nvPr/>
        </p:nvSpPr>
        <p:spPr>
          <a:xfrm>
            <a:off x="5898620" y="1585438"/>
            <a:ext cx="2059577" cy="58405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b="1" dirty="0" smtClean="0">
                <a:solidFill>
                  <a:schemeClr val="bg1"/>
                </a:solidFill>
              </a:rPr>
              <a:t>Attention</a:t>
            </a:r>
            <a:endParaRPr lang="en-US" b="1" dirty="0">
              <a:solidFill>
                <a:schemeClr val="bg1"/>
              </a:solidFill>
            </a:endParaRPr>
          </a:p>
        </p:txBody>
      </p:sp>
      <p:sp>
        <p:nvSpPr>
          <p:cNvPr id="5" name="Rectangle 4"/>
          <p:cNvSpPr/>
          <p:nvPr/>
        </p:nvSpPr>
        <p:spPr>
          <a:xfrm>
            <a:off x="5892853" y="2403774"/>
            <a:ext cx="2133600" cy="55160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Retention</a:t>
            </a:r>
            <a:endParaRPr lang="en-US" sz="2000" b="1" dirty="0"/>
          </a:p>
        </p:txBody>
      </p:sp>
      <p:sp>
        <p:nvSpPr>
          <p:cNvPr id="6" name="Rectangle 5"/>
          <p:cNvSpPr/>
          <p:nvPr/>
        </p:nvSpPr>
        <p:spPr>
          <a:xfrm>
            <a:off x="5913619" y="3257811"/>
            <a:ext cx="2092067" cy="5659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Reproduction</a:t>
            </a:r>
            <a:endParaRPr lang="en-US" sz="2000" b="1" dirty="0"/>
          </a:p>
        </p:txBody>
      </p:sp>
      <p:sp>
        <p:nvSpPr>
          <p:cNvPr id="7" name="Rectangle 6"/>
          <p:cNvSpPr/>
          <p:nvPr/>
        </p:nvSpPr>
        <p:spPr>
          <a:xfrm>
            <a:off x="5892853" y="4126245"/>
            <a:ext cx="2170097" cy="52195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Motivation</a:t>
            </a:r>
            <a:endParaRPr lang="en-US" sz="2000" b="1" dirty="0"/>
          </a:p>
        </p:txBody>
      </p:sp>
      <p:sp>
        <p:nvSpPr>
          <p:cNvPr id="8" name="Rectangle 7"/>
          <p:cNvSpPr/>
          <p:nvPr/>
        </p:nvSpPr>
        <p:spPr>
          <a:xfrm>
            <a:off x="5929350" y="5091224"/>
            <a:ext cx="2133600" cy="5388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Reinforcement</a:t>
            </a:r>
            <a:endParaRPr lang="en-US" b="1" dirty="0"/>
          </a:p>
        </p:txBody>
      </p:sp>
      <p:sp>
        <p:nvSpPr>
          <p:cNvPr id="10" name="Right Arrow 9"/>
          <p:cNvSpPr/>
          <p:nvPr/>
        </p:nvSpPr>
        <p:spPr>
          <a:xfrm>
            <a:off x="3272385" y="3060085"/>
            <a:ext cx="2342427" cy="971969"/>
          </a:xfrm>
          <a:prstGeom prs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solidFill>
                <a:schemeClr val="bg1"/>
              </a:solidFill>
            </a:endParaRPr>
          </a:p>
        </p:txBody>
      </p:sp>
      <p:sp>
        <p:nvSpPr>
          <p:cNvPr id="11" name="Rounded Rectangle 10"/>
          <p:cNvSpPr/>
          <p:nvPr/>
        </p:nvSpPr>
        <p:spPr>
          <a:xfrm>
            <a:off x="685800" y="2403774"/>
            <a:ext cx="2358143" cy="2244426"/>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chemeClr val="bg1"/>
                </a:solidFill>
              </a:rPr>
              <a:t>Stages </a:t>
            </a:r>
            <a:r>
              <a:rPr lang="en-US" sz="2000" b="1" dirty="0">
                <a:solidFill>
                  <a:schemeClr val="bg1"/>
                </a:solidFill>
              </a:rPr>
              <a:t>of Modeling Process</a:t>
            </a:r>
          </a:p>
        </p:txBody>
      </p:sp>
      <p:sp>
        <p:nvSpPr>
          <p:cNvPr id="9" name="Date Placeholder 8"/>
          <p:cNvSpPr>
            <a:spLocks noGrp="1"/>
          </p:cNvSpPr>
          <p:nvPr>
            <p:ph type="dt" sz="half" idx="10"/>
          </p:nvPr>
        </p:nvSpPr>
        <p:spPr/>
        <p:txBody>
          <a:bodyPr/>
          <a:lstStyle/>
          <a:p>
            <a:fld id="{BC22EB06-82B4-4BBB-85BD-06A3CACD55DE}" type="datetime1">
              <a:rPr lang="en-US" smtClean="0"/>
              <a:t>4/1/2020</a:t>
            </a:fld>
            <a:endParaRPr lang="en-US" dirty="0"/>
          </a:p>
        </p:txBody>
      </p:sp>
      <p:sp>
        <p:nvSpPr>
          <p:cNvPr id="12" name="Footer Placeholder 11"/>
          <p:cNvSpPr>
            <a:spLocks noGrp="1"/>
          </p:cNvSpPr>
          <p:nvPr>
            <p:ph type="ftr" sz="quarter" idx="11"/>
          </p:nvPr>
        </p:nvSpPr>
        <p:spPr/>
        <p:txBody>
          <a:bodyPr/>
          <a:lstStyle/>
          <a:p>
            <a:r>
              <a:rPr lang="en-US" smtClean="0"/>
              <a:t>Dr Amina Muazzam</a:t>
            </a:r>
            <a:endParaRPr lang="en-US" dirty="0"/>
          </a:p>
        </p:txBody>
      </p:sp>
      <p:sp>
        <p:nvSpPr>
          <p:cNvPr id="13" name="Slide Number Placeholder 12"/>
          <p:cNvSpPr>
            <a:spLocks noGrp="1"/>
          </p:cNvSpPr>
          <p:nvPr>
            <p:ph type="sldNum" sz="quarter" idx="12"/>
          </p:nvPr>
        </p:nvSpPr>
        <p:spPr/>
        <p:txBody>
          <a:bodyPr/>
          <a:lstStyle/>
          <a:p>
            <a:fld id="{4B86F5F3-8D97-42E7-A397-144647305B02}" type="slidenum">
              <a:rPr lang="en-US" smtClean="0"/>
              <a:pPr/>
              <a:t>7</a:t>
            </a:fld>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29600" cy="1066800"/>
          </a:xfrm>
        </p:spPr>
        <p:txBody>
          <a:bodyPr>
            <a:normAutofit/>
          </a:bodyPr>
          <a:lstStyle/>
          <a:p>
            <a:pPr algn="l"/>
            <a:r>
              <a:rPr lang="en-US" sz="3200" dirty="0" smtClean="0"/>
              <a:t>5 Sages of Modeling Process</a:t>
            </a:r>
            <a:endParaRPr lang="en-US" sz="3200" dirty="0"/>
          </a:p>
        </p:txBody>
      </p:sp>
      <p:sp>
        <p:nvSpPr>
          <p:cNvPr id="3" name="Content Placeholder 2"/>
          <p:cNvSpPr>
            <a:spLocks noGrp="1"/>
          </p:cNvSpPr>
          <p:nvPr>
            <p:ph idx="1"/>
          </p:nvPr>
        </p:nvSpPr>
        <p:spPr>
          <a:xfrm>
            <a:off x="457200" y="1219200"/>
            <a:ext cx="8229600" cy="5486400"/>
          </a:xfrm>
        </p:spPr>
        <p:txBody>
          <a:bodyPr>
            <a:normAutofit/>
          </a:bodyPr>
          <a:lstStyle/>
          <a:p>
            <a:endParaRPr lang="en-US" dirty="0"/>
          </a:p>
          <a:p>
            <a:r>
              <a:rPr lang="en-US" dirty="0" smtClean="0"/>
              <a:t>Attention –the Observer must actively watch the model when completing the task</a:t>
            </a:r>
          </a:p>
          <a:p>
            <a:endParaRPr lang="en-US" dirty="0"/>
          </a:p>
          <a:p>
            <a:r>
              <a:rPr lang="en-US" dirty="0" smtClean="0"/>
              <a:t>Retention – the observer must be able to make a mental representation (step by step) of the model’s behavior.</a:t>
            </a:r>
          </a:p>
          <a:p>
            <a:r>
              <a:rPr lang="en-US" dirty="0" smtClean="0"/>
              <a:t>Reproduction – the observer must have the ability to perform action.</a:t>
            </a:r>
          </a:p>
          <a:p>
            <a:r>
              <a:rPr lang="en-US" dirty="0" smtClean="0"/>
              <a:t>Motivation – the learner must want to perform behavior. So if being taught something, then the counsellor should encourage the learner to repeat the behavior just seen.</a:t>
            </a:r>
          </a:p>
          <a:p>
            <a:r>
              <a:rPr lang="en-US" dirty="0" smtClean="0"/>
              <a:t>Reinforcement – if the learner receives positive reinforcement, then this will increase the likelihood observer will repeat the behavior.</a:t>
            </a:r>
          </a:p>
          <a:p>
            <a:endParaRPr lang="en-US" dirty="0" smtClean="0"/>
          </a:p>
          <a:p>
            <a:endParaRPr lang="en-US" dirty="0"/>
          </a:p>
        </p:txBody>
      </p:sp>
      <p:sp>
        <p:nvSpPr>
          <p:cNvPr id="4" name="Date Placeholder 3"/>
          <p:cNvSpPr>
            <a:spLocks noGrp="1"/>
          </p:cNvSpPr>
          <p:nvPr>
            <p:ph type="dt" sz="half" idx="10"/>
          </p:nvPr>
        </p:nvSpPr>
        <p:spPr/>
        <p:txBody>
          <a:bodyPr/>
          <a:lstStyle/>
          <a:p>
            <a:fld id="{D829972F-AFDB-4F3F-BC18-E46654A74841}"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8</a:t>
            </a:fld>
            <a:endParaRPr lang="en-US"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pPr algn="l"/>
            <a:r>
              <a:rPr lang="en-US" sz="3600" dirty="0" smtClean="0"/>
              <a:t>Types Of Modeling</a:t>
            </a:r>
            <a:endParaRPr lang="en-US" sz="3600" dirty="0"/>
          </a:p>
        </p:txBody>
      </p:sp>
      <p:sp>
        <p:nvSpPr>
          <p:cNvPr id="3" name="Content Placeholder 2"/>
          <p:cNvSpPr>
            <a:spLocks noGrp="1"/>
          </p:cNvSpPr>
          <p:nvPr>
            <p:ph idx="1"/>
          </p:nvPr>
        </p:nvSpPr>
        <p:spPr>
          <a:xfrm>
            <a:off x="457200" y="1904999"/>
            <a:ext cx="8229600" cy="2895601"/>
          </a:xfrm>
        </p:spPr>
        <p:txBody>
          <a:bodyPr>
            <a:normAutofit fontScale="92500" lnSpcReduction="10000"/>
          </a:bodyPr>
          <a:lstStyle/>
          <a:p>
            <a:endParaRPr lang="en-US" dirty="0" smtClean="0"/>
          </a:p>
          <a:p>
            <a:r>
              <a:rPr lang="en-US" sz="2800" dirty="0" smtClean="0"/>
              <a:t> Live Modeling</a:t>
            </a:r>
          </a:p>
          <a:p>
            <a:r>
              <a:rPr lang="en-US" sz="2800" dirty="0" smtClean="0"/>
              <a:t> Symbolic Modeling</a:t>
            </a:r>
          </a:p>
          <a:p>
            <a:r>
              <a:rPr lang="en-US" sz="2800" dirty="0" smtClean="0"/>
              <a:t> Participant Modeling</a:t>
            </a:r>
          </a:p>
          <a:p>
            <a:r>
              <a:rPr lang="en-US" sz="2800" dirty="0" smtClean="0"/>
              <a:t> Covert Modeling </a:t>
            </a:r>
          </a:p>
          <a:p>
            <a:r>
              <a:rPr lang="en-US" sz="2800" dirty="0" smtClean="0"/>
              <a:t> Role Playing</a:t>
            </a:r>
            <a:endParaRPr lang="en-US" dirty="0"/>
          </a:p>
        </p:txBody>
      </p:sp>
      <p:sp>
        <p:nvSpPr>
          <p:cNvPr id="4" name="Date Placeholder 3"/>
          <p:cNvSpPr>
            <a:spLocks noGrp="1"/>
          </p:cNvSpPr>
          <p:nvPr>
            <p:ph type="dt" sz="half" idx="10"/>
          </p:nvPr>
        </p:nvSpPr>
        <p:spPr/>
        <p:txBody>
          <a:bodyPr/>
          <a:lstStyle/>
          <a:p>
            <a:fld id="{B426C2A6-30FE-4B4A-861D-981C638D00FF}"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a:t>
            </a:r>
            <a:endParaRPr lang="en-US" dirty="0"/>
          </a:p>
        </p:txBody>
      </p:sp>
      <p:sp>
        <p:nvSpPr>
          <p:cNvPr id="6" name="Slide Number Placeholder 5"/>
          <p:cNvSpPr>
            <a:spLocks noGrp="1"/>
          </p:cNvSpPr>
          <p:nvPr>
            <p:ph type="sldNum" sz="quarter" idx="12"/>
          </p:nvPr>
        </p:nvSpPr>
        <p:spPr/>
        <p:txBody>
          <a:bodyPr/>
          <a:lstStyle/>
          <a:p>
            <a:fld id="{4B86F5F3-8D97-42E7-A397-144647305B02}" type="slidenum">
              <a:rPr lang="en-US" smtClean="0"/>
              <a:pPr/>
              <a:t>9</a:t>
            </a:fld>
            <a:endParaRPr lang="en-US"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340</TotalTime>
  <Words>941</Words>
  <Application>Microsoft Office PowerPoint</Application>
  <PresentationFormat>On-screen Show (4:3)</PresentationFormat>
  <Paragraphs>106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vt:lpstr>
      <vt:lpstr>    Modeling and Stimulus Control</vt:lpstr>
      <vt:lpstr>Modeling and Stimulus Control</vt:lpstr>
      <vt:lpstr>Introduction </vt:lpstr>
      <vt:lpstr>Definition </vt:lpstr>
      <vt:lpstr>Purpose</vt:lpstr>
      <vt:lpstr>Continue….</vt:lpstr>
      <vt:lpstr>Modelling Process</vt:lpstr>
      <vt:lpstr>5 Sages of Modeling Process</vt:lpstr>
      <vt:lpstr>Types Of Modeling</vt:lpstr>
      <vt:lpstr>Continue…</vt:lpstr>
      <vt:lpstr>Young girls in a ballet dancing class. The instructors are serving as live models, showing the girls a behavior that they are to imitate and practice. This is an example of learning through modeling. </vt:lpstr>
      <vt:lpstr>Continue…..</vt:lpstr>
      <vt:lpstr>Stimulus Control</vt:lpstr>
      <vt:lpstr>Stimulus Control treatment of Insomnia</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Research Strategy</dc:title>
  <dc:creator>LC</dc:creator>
  <cp:lastModifiedBy>Windows User</cp:lastModifiedBy>
  <cp:revision>39</cp:revision>
  <dcterms:created xsi:type="dcterms:W3CDTF">2017-11-07T03:53:33Z</dcterms:created>
  <dcterms:modified xsi:type="dcterms:W3CDTF">2020-04-01T18:17:22Z</dcterms:modified>
</cp:coreProperties>
</file>